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80" r:id="rId3"/>
    <p:sldId id="257" r:id="rId4"/>
    <p:sldId id="293" r:id="rId5"/>
    <p:sldId id="269" r:id="rId6"/>
    <p:sldId id="271" r:id="rId7"/>
    <p:sldId id="285" r:id="rId8"/>
    <p:sldId id="287" r:id="rId9"/>
    <p:sldId id="286" r:id="rId10"/>
    <p:sldId id="294" r:id="rId11"/>
    <p:sldId id="295" r:id="rId12"/>
    <p:sldId id="288" r:id="rId13"/>
    <p:sldId id="297" r:id="rId14"/>
    <p:sldId id="289" r:id="rId15"/>
    <p:sldId id="290" r:id="rId16"/>
    <p:sldId id="298" r:id="rId17"/>
    <p:sldId id="281" r:id="rId18"/>
    <p:sldId id="291" r:id="rId19"/>
    <p:sldId id="292" r:id="rId20"/>
    <p:sldId id="296" r:id="rId2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51" autoAdjust="0"/>
  </p:normalViewPr>
  <p:slideViewPr>
    <p:cSldViewPr snapToGrid="0" snapToObjects="1">
      <p:cViewPr varScale="1">
        <p:scale>
          <a:sx n="95" d="100"/>
          <a:sy n="95" d="100"/>
        </p:scale>
        <p:origin x="446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CBD76-3923-4FBB-859B-C0F6B19D9B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90811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9EA1-3880-4A99-AE49-953E0DD36D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B0901-C29A-443C-B2C2-F90DD7E5CB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F4E2-D404-4106-8F22-8F8DB5150A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3B320-D9A2-461C-AC78-C199F421F6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9865-5BCB-4093-8B04-B474A6C18C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B726-88CC-44CE-87E7-6A7295BF6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339EF-933D-4AF2-878A-252C9443D2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DAA72-9359-43FF-B3F6-D7078F992F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4F63A-9E47-4851-A9FA-46D6D389B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F7FC2-EBB1-42DF-A791-67239AE450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C46A-9D23-4395-8A92-FBE3CBD075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rategicbusinessinsights.com/vals/ustype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igskyyogaretreats/videos/62332558510947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46" y="460915"/>
            <a:ext cx="8250044" cy="1711597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2060"/>
                </a:solidFill>
              </a:rPr>
              <a:t>Chapter </a:t>
            </a:r>
            <a:r>
              <a:rPr lang="en-US" sz="3100" b="1" dirty="0" smtClean="0">
                <a:solidFill>
                  <a:srgbClr val="002060"/>
                </a:solidFill>
              </a:rPr>
              <a:t>5</a:t>
            </a:r>
            <a:r>
              <a:rPr lang="en-US" sz="3100" b="1" dirty="0">
                <a:solidFill>
                  <a:srgbClr val="002060"/>
                </a:solidFill>
              </a:rPr>
              <a:t/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Scope and </a:t>
            </a:r>
            <a:r>
              <a:rPr lang="en-US" sz="3100" b="1" dirty="0" smtClean="0">
                <a:solidFill>
                  <a:srgbClr val="002060"/>
                </a:solidFill>
              </a:rPr>
              <a:t>Segments </a:t>
            </a:r>
            <a:r>
              <a:rPr lang="en-US" sz="3100" b="1" dirty="0">
                <a:solidFill>
                  <a:srgbClr val="002060"/>
                </a:solidFill>
              </a:rPr>
              <a:t>in </a:t>
            </a:r>
            <a:r>
              <a:rPr lang="en-US" sz="3100" b="1" dirty="0" smtClean="0">
                <a:solidFill>
                  <a:srgbClr val="002060"/>
                </a:solidFill>
              </a:rPr>
              <a:t>Wellness </a:t>
            </a:r>
            <a:r>
              <a:rPr lang="en-US" sz="3100" b="1" dirty="0">
                <a:solidFill>
                  <a:srgbClr val="002060"/>
                </a:solidFill>
              </a:rPr>
              <a:t>in </a:t>
            </a:r>
            <a:r>
              <a:rPr lang="en-US" sz="3100" b="1" dirty="0" smtClean="0">
                <a:solidFill>
                  <a:srgbClr val="002060"/>
                </a:solidFill>
              </a:rPr>
              <a:t>Food Service</a:t>
            </a:r>
            <a:r>
              <a:rPr lang="en-US" sz="3100" b="1" dirty="0">
                <a:solidFill>
                  <a:srgbClr val="002060"/>
                </a:solidFill>
              </a:rPr>
              <a:t>, </a:t>
            </a:r>
            <a:r>
              <a:rPr lang="en-US" sz="3100" b="1" dirty="0" smtClean="0">
                <a:solidFill>
                  <a:srgbClr val="002060"/>
                </a:solidFill>
              </a:rPr>
              <a:t>Hospitality </a:t>
            </a:r>
            <a:r>
              <a:rPr lang="en-US" sz="3100" b="1" dirty="0">
                <a:solidFill>
                  <a:srgbClr val="002060"/>
                </a:solidFill>
              </a:rPr>
              <a:t>and </a:t>
            </a:r>
            <a:r>
              <a:rPr lang="en-US" sz="3100" b="1" dirty="0" smtClean="0">
                <a:solidFill>
                  <a:srgbClr val="002060"/>
                </a:solidFill>
              </a:rPr>
              <a:t>Tourism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93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8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Psychographic: </a:t>
            </a:r>
            <a:r>
              <a:rPr lang="en-US" sz="2800" b="1" dirty="0" smtClean="0">
                <a:solidFill>
                  <a:srgbClr val="002060"/>
                </a:solidFill>
              </a:rPr>
              <a:t>The VALS Segmentation System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727227"/>
            <a:ext cx="6400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Strategic Business Insights. (</a:t>
            </a:r>
            <a:r>
              <a:rPr lang="en-US" sz="1050" dirty="0" err="1"/>
              <a:t>n.d.</a:t>
            </a:r>
            <a:r>
              <a:rPr lang="en-US" sz="1050" dirty="0"/>
              <a:t>). US Framework and VALS Types. Retrieved January 31,2020 from </a:t>
            </a:r>
            <a:r>
              <a:rPr lang="en-US" sz="1050" u="sng" dirty="0">
                <a:hlinkClick r:id="rId2"/>
              </a:rPr>
              <a:t>http://www.strategicbusinessinsights.com/vals/ustypes.shtml</a:t>
            </a:r>
            <a:endParaRPr lang="en-US" sz="1050" dirty="0"/>
          </a:p>
        </p:txBody>
      </p:sp>
      <p:pic>
        <p:nvPicPr>
          <p:cNvPr id="7" name="Picture 6" descr="The VALS Framewo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21" y="521982"/>
            <a:ext cx="2714358" cy="4081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15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Behavioral Segmentation in Wellness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Purchase </a:t>
            </a:r>
            <a:r>
              <a:rPr lang="en-US" sz="2000" b="1" dirty="0">
                <a:solidFill>
                  <a:srgbClr val="002060"/>
                </a:solidFill>
              </a:rPr>
              <a:t>Behavior: </a:t>
            </a:r>
            <a:r>
              <a:rPr lang="en-US" sz="2000" dirty="0" smtClean="0">
                <a:solidFill>
                  <a:srgbClr val="002060"/>
                </a:solidFill>
              </a:rPr>
              <a:t>Determines </a:t>
            </a:r>
            <a:r>
              <a:rPr lang="en-US" sz="2000" dirty="0">
                <a:solidFill>
                  <a:srgbClr val="002060"/>
                </a:solidFill>
              </a:rPr>
              <a:t>who, what, when, why, how, and where the wellness customer acquires a wellness product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Usage Behavior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2060"/>
                </a:solidFill>
              </a:rPr>
              <a:t>H</a:t>
            </a:r>
            <a:r>
              <a:rPr lang="en-US" sz="2000" dirty="0" smtClean="0">
                <a:solidFill>
                  <a:srgbClr val="002060"/>
                </a:solidFill>
              </a:rPr>
              <a:t>ow </a:t>
            </a:r>
            <a:r>
              <a:rPr lang="en-US" sz="2000" dirty="0">
                <a:solidFill>
                  <a:srgbClr val="002060"/>
                </a:solidFill>
              </a:rPr>
              <a:t>the customer plans to use the wellness product and </a:t>
            </a:r>
            <a:r>
              <a:rPr lang="en-US" sz="2000" dirty="0" smtClean="0">
                <a:solidFill>
                  <a:srgbClr val="002060"/>
                </a:solidFill>
              </a:rPr>
              <a:t>service: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Occasion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Benefits sought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Loyalty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Stage in the purchase process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Segmentation using Activities, Interests, and Opinions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This method specifically focuses on lifestyle features as they relate to a product or service</a:t>
            </a:r>
          </a:p>
          <a:p>
            <a:pPr lvl="1"/>
            <a:r>
              <a:rPr lang="en-US" sz="1400" b="1" dirty="0" smtClean="0">
                <a:solidFill>
                  <a:srgbClr val="002060"/>
                </a:solidFill>
              </a:rPr>
              <a:t>Activities </a:t>
            </a:r>
            <a:r>
              <a:rPr lang="en-US" sz="1400" dirty="0" smtClean="0">
                <a:solidFill>
                  <a:srgbClr val="002060"/>
                </a:solidFill>
              </a:rPr>
              <a:t>– work, social events, vacations or hobbies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400" b="1" dirty="0" smtClean="0">
                <a:solidFill>
                  <a:srgbClr val="002060"/>
                </a:solidFill>
              </a:rPr>
              <a:t>Interests – </a:t>
            </a:r>
            <a:r>
              <a:rPr lang="en-US" sz="1400" dirty="0" smtClean="0">
                <a:solidFill>
                  <a:srgbClr val="002060"/>
                </a:solidFill>
              </a:rPr>
              <a:t>family, food, community, or recreation</a:t>
            </a:r>
          </a:p>
          <a:p>
            <a:pPr lvl="1"/>
            <a:r>
              <a:rPr lang="en-US" sz="1400" b="1" dirty="0" smtClean="0">
                <a:solidFill>
                  <a:srgbClr val="002060"/>
                </a:solidFill>
              </a:rPr>
              <a:t>Opinions - </a:t>
            </a:r>
            <a:r>
              <a:rPr lang="en-US" sz="1400" dirty="0" smtClean="0">
                <a:solidFill>
                  <a:srgbClr val="002060"/>
                </a:solidFill>
              </a:rPr>
              <a:t> education, culture, or social issues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Provides a more well-rounded look at wellness tourists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2" b="21693"/>
          <a:stretch/>
        </p:blipFill>
        <p:spPr>
          <a:xfrm>
            <a:off x="4083699" y="3769892"/>
            <a:ext cx="5060301" cy="1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Practical Use of Segmentation in Wellness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007" y="876300"/>
            <a:ext cx="8229600" cy="4175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Measurable: </a:t>
            </a:r>
            <a:r>
              <a:rPr lang="en-US" sz="2000" dirty="0" smtClean="0">
                <a:solidFill>
                  <a:srgbClr val="002060"/>
                </a:solidFill>
              </a:rPr>
              <a:t>It </a:t>
            </a:r>
            <a:r>
              <a:rPr lang="en-US" sz="2000" dirty="0">
                <a:solidFill>
                  <a:srgbClr val="002060"/>
                </a:solidFill>
              </a:rPr>
              <a:t>must be possible to measure the size of a segment in terms of number of individuals and their purchasing </a:t>
            </a:r>
            <a:r>
              <a:rPr lang="en-US" sz="2000" dirty="0" smtClean="0">
                <a:solidFill>
                  <a:srgbClr val="002060"/>
                </a:solidFill>
              </a:rPr>
              <a:t>power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Accessible: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It must be possible to reach a segment with the promotional tools (social media, newspaper ads, television commercials, email newsletters, etc.) available to the </a:t>
            </a:r>
            <a:r>
              <a:rPr lang="en-US" sz="2000" dirty="0" smtClean="0">
                <a:solidFill>
                  <a:srgbClr val="002060"/>
                </a:solidFill>
              </a:rPr>
              <a:t>marketer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Substantial: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 segment must be large enough to warrant receiving a different product or marketing message, and it must be worth the investment to target them differently from other </a:t>
            </a:r>
            <a:r>
              <a:rPr lang="en-US" sz="2000" dirty="0" smtClean="0">
                <a:solidFill>
                  <a:srgbClr val="002060"/>
                </a:solidFill>
              </a:rPr>
              <a:t>segments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Actionable: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 segment must be able to act on a marketing message by purchasing a </a:t>
            </a:r>
            <a:r>
              <a:rPr lang="en-US" sz="2000" dirty="0" smtClean="0">
                <a:solidFill>
                  <a:srgbClr val="002060"/>
                </a:solidFill>
              </a:rPr>
              <a:t>product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3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74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How Are Wellness Travelers Different?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007" y="864578"/>
            <a:ext cx="8229600" cy="363831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Primary </a:t>
            </a:r>
            <a:r>
              <a:rPr lang="en-US" sz="2200" dirty="0">
                <a:solidFill>
                  <a:srgbClr val="002060"/>
                </a:solidFill>
              </a:rPr>
              <a:t>wellness travelers </a:t>
            </a:r>
            <a:r>
              <a:rPr lang="en-US" sz="2200" dirty="0" smtClean="0">
                <a:solidFill>
                  <a:srgbClr val="002060"/>
                </a:solidFill>
              </a:rPr>
              <a:t>are </a:t>
            </a:r>
            <a:r>
              <a:rPr lang="en-US" sz="2200" dirty="0">
                <a:solidFill>
                  <a:srgbClr val="002060"/>
                </a:solidFill>
              </a:rPr>
              <a:t>often looking beyond having an engaging experience, and into the realm of self-</a:t>
            </a:r>
            <a:r>
              <a:rPr lang="en-US" sz="2200" dirty="0" smtClean="0">
                <a:solidFill>
                  <a:srgbClr val="002060"/>
                </a:solidFill>
              </a:rPr>
              <a:t>improvement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May indicate a </a:t>
            </a:r>
            <a:r>
              <a:rPr lang="en-US" sz="1800" dirty="0">
                <a:solidFill>
                  <a:srgbClr val="002060"/>
                </a:solidFill>
              </a:rPr>
              <a:t>higher degree of openness and </a:t>
            </a:r>
            <a:r>
              <a:rPr lang="en-US" sz="1800" dirty="0" smtClean="0">
                <a:solidFill>
                  <a:srgbClr val="002060"/>
                </a:solidFill>
              </a:rPr>
              <a:t>agreeableness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May </a:t>
            </a:r>
            <a:r>
              <a:rPr lang="en-US" sz="1800" dirty="0">
                <a:solidFill>
                  <a:srgbClr val="002060"/>
                </a:solidFill>
              </a:rPr>
              <a:t>require more emotional attention than a more traditional guest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838" y="2659694"/>
            <a:ext cx="5016982" cy="23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5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Segmentation in Wellness Tourism Research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007" y="864577"/>
            <a:ext cx="8229600" cy="410847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 smtClean="0">
                <a:solidFill>
                  <a:srgbClr val="002060"/>
                </a:solidFill>
              </a:rPr>
              <a:t>Damijanic</a:t>
            </a:r>
            <a:r>
              <a:rPr lang="en-US" sz="2200" dirty="0" smtClean="0">
                <a:solidFill>
                  <a:srgbClr val="002060"/>
                </a:solidFill>
              </a:rPr>
              <a:t> (2009)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High-level wellness, diet and health-oriented, fitness-oriented, and low-level wellness</a:t>
            </a:r>
          </a:p>
          <a:p>
            <a:r>
              <a:rPr lang="en-US" sz="2200" dirty="0" err="1" smtClean="0">
                <a:solidFill>
                  <a:srgbClr val="002060"/>
                </a:solidFill>
              </a:rPr>
              <a:t>Konu</a:t>
            </a:r>
            <a:r>
              <a:rPr lang="en-US" sz="2200" dirty="0" smtClean="0">
                <a:solidFill>
                  <a:srgbClr val="002060"/>
                </a:solidFill>
              </a:rPr>
              <a:t> (2010)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Sport and nature people interested in technology, home appreciating travelers, family and health-oriented sport and nature people, culture appreciative self developers, material wellbeing </a:t>
            </a:r>
            <a:r>
              <a:rPr lang="en-US" sz="1800" dirty="0" err="1" smtClean="0">
                <a:solidFill>
                  <a:srgbClr val="002060"/>
                </a:solidFill>
              </a:rPr>
              <a:t>appreciatives</a:t>
            </a:r>
            <a:r>
              <a:rPr lang="en-US" sz="1800" dirty="0" smtClean="0">
                <a:solidFill>
                  <a:srgbClr val="002060"/>
                </a:solidFill>
              </a:rPr>
              <a:t>, and indifferent about travelling and social issues</a:t>
            </a:r>
          </a:p>
          <a:p>
            <a:r>
              <a:rPr lang="en-US" sz="2200" dirty="0" err="1" smtClean="0">
                <a:solidFill>
                  <a:srgbClr val="002060"/>
                </a:solidFill>
              </a:rPr>
              <a:t>Hritz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Sidman</a:t>
            </a:r>
            <a:r>
              <a:rPr lang="en-US" sz="2200" dirty="0" smtClean="0">
                <a:solidFill>
                  <a:srgbClr val="002060"/>
                </a:solidFill>
              </a:rPr>
              <a:t>, and </a:t>
            </a:r>
            <a:r>
              <a:rPr lang="en-US" sz="2200" dirty="0" err="1" smtClean="0">
                <a:solidFill>
                  <a:srgbClr val="002060"/>
                </a:solidFill>
              </a:rPr>
              <a:t>D’Abundo</a:t>
            </a:r>
            <a:r>
              <a:rPr lang="en-US" sz="2200" dirty="0" smtClean="0">
                <a:solidFill>
                  <a:srgbClr val="002060"/>
                </a:solidFill>
              </a:rPr>
              <a:t> (2014)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Escapers, after hours, amenity seekers, most unwell, and most well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Suresh, </a:t>
            </a:r>
            <a:r>
              <a:rPr lang="en-US" sz="2200" dirty="0" err="1" smtClean="0">
                <a:solidFill>
                  <a:srgbClr val="002060"/>
                </a:solidFill>
              </a:rPr>
              <a:t>Ganesan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Ravichandran</a:t>
            </a:r>
            <a:r>
              <a:rPr lang="en-US" sz="2200" dirty="0" smtClean="0">
                <a:solidFill>
                  <a:srgbClr val="002060"/>
                </a:solidFill>
              </a:rPr>
              <a:t> (2017)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Occupational ailment prevention seekers and regular clients, heredity ailment prevention seekers and new clients, and anti-gaining spirituality seeker and strong review</a:t>
            </a:r>
          </a:p>
          <a:p>
            <a:pPr lvl="1"/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Statements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4" y="853440"/>
            <a:ext cx="8551398" cy="36802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Big Sky Yoga Retreats is a great example of segmentation in the hospitality industry.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Segmentation is “the process of defining and subdividing a large homogenous market into clearly identifiable segments having similar needs, wants, or demands characteristics.”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three major types of segmentation are demographic, psychographic, and behavioral.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Demographic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variables include location, gender, age, ethnicity, education level, and income.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984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Statements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67056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Psychographic variables include attitudes, aspirations, values, opinions, lifestyle, interests, and personality traits.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common framework for understanding personality is the Five Factor Model or Big Five personality traits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Big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personality traits are openness, conscientiousness, extraversion, agreeableness, and neuroticism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VALS Segmentation System is a common psychographic segmentation tool that segments users based on motivation and resources.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Statements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028"/>
            <a:ext cx="850392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eight VALS groups are innovators, thinkers, achievers, experiencers, believers, strivers, makers, and survivors.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Psychographic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variables include attitudes, aspirations, values, opinions, lifestyle, interests, and personality traits.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Behavioral variables include purchase behavior and usage behavior. 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Other important behavioral factors include loyalty, user status, user stage, and decision role.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customer segment should be measurable, accessible, substantial, and actionable. 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Statements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028"/>
            <a:ext cx="8503920" cy="4114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Packaging is combining related services into a single offer for the tourist.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same traveler can fall into multiple segments depending on where they fit demographically,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pyschographically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and behaviorally during their trip.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Primary wellness travelers look to having engaging experiences well improving their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wellbeing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during travel.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Several wellness tourism research studies have successfully segmented wellness tourists.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3" y="957721"/>
            <a:ext cx="8679766" cy="3531394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the case study of Big Sky Yoga Retreats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Define </a:t>
            </a:r>
            <a:r>
              <a:rPr lang="en-US" sz="2000" dirty="0">
                <a:solidFill>
                  <a:srgbClr val="002060"/>
                </a:solidFill>
              </a:rPr>
              <a:t>segmentation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dirty="0">
                <a:solidFill>
                  <a:srgbClr val="002060"/>
                </a:solidFill>
              </a:rPr>
              <a:t>explain different types of </a:t>
            </a:r>
            <a:r>
              <a:rPr lang="en-US" sz="2000" dirty="0" smtClean="0">
                <a:solidFill>
                  <a:srgbClr val="002060"/>
                </a:solidFill>
              </a:rPr>
              <a:t>segmentation in wellness </a:t>
            </a:r>
            <a:endParaRPr lang="en-US" sz="20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the scope and </a:t>
            </a:r>
            <a:r>
              <a:rPr lang="en-US" sz="2000" dirty="0" smtClean="0">
                <a:solidFill>
                  <a:srgbClr val="002060"/>
                </a:solidFill>
              </a:rPr>
              <a:t>segments of wellness in </a:t>
            </a:r>
            <a:r>
              <a:rPr lang="en-US" sz="2000" dirty="0">
                <a:solidFill>
                  <a:srgbClr val="002060"/>
                </a:solidFill>
              </a:rPr>
              <a:t>hospitality and tourism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Explain </a:t>
            </a:r>
            <a:r>
              <a:rPr lang="en-US" sz="2000" dirty="0">
                <a:solidFill>
                  <a:srgbClr val="002060"/>
                </a:solidFill>
              </a:rPr>
              <a:t>whether and how wellness travelers are different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Offer </a:t>
            </a:r>
            <a:r>
              <a:rPr lang="en-US" sz="2000" dirty="0">
                <a:solidFill>
                  <a:srgbClr val="002060"/>
                </a:solidFill>
              </a:rPr>
              <a:t>suggestions on how food service, hospitality and tourism businesses can segment their wellness customers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894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</a:t>
            </a:r>
            <a:r>
              <a:rPr lang="en-US" sz="2800" b="1" dirty="0" smtClean="0">
                <a:solidFill>
                  <a:srgbClr val="002060"/>
                </a:solidFill>
              </a:rPr>
              <a:t>Big Sky Yoga Retreats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432" y="3407945"/>
            <a:ext cx="1591079" cy="1660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516" y="4534530"/>
            <a:ext cx="867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Click to watch: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://www.facebook.com/bigskyyogaretreats/videos/623325585109470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971"/>
          <a:stretch/>
        </p:blipFill>
        <p:spPr>
          <a:xfrm>
            <a:off x="0" y="861061"/>
            <a:ext cx="9144000" cy="3472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328" y="2169651"/>
            <a:ext cx="1591079" cy="16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Scope </a:t>
            </a:r>
            <a:r>
              <a:rPr lang="en-US" sz="2800" b="1" dirty="0" smtClean="0">
                <a:solidFill>
                  <a:srgbClr val="002060"/>
                </a:solidFill>
              </a:rPr>
              <a:t>&amp; Segments </a:t>
            </a:r>
            <a:r>
              <a:rPr lang="en-US" sz="2800" b="1" dirty="0">
                <a:solidFill>
                  <a:srgbClr val="002060"/>
                </a:solidFill>
              </a:rPr>
              <a:t>in Food Service, Hospitality </a:t>
            </a:r>
            <a:r>
              <a:rPr lang="en-US" sz="2800" b="1" dirty="0" smtClean="0">
                <a:solidFill>
                  <a:srgbClr val="002060"/>
                </a:solidFill>
              </a:rPr>
              <a:t>&amp; Tourism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38821"/>
              </p:ext>
            </p:extLst>
          </p:nvPr>
        </p:nvGraphicFramePr>
        <p:xfrm>
          <a:off x="417513" y="1058863"/>
          <a:ext cx="8229600" cy="353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9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55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</a:rPr>
                        <a:t>Segment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</a:rPr>
                        <a:t>Value (in USD billions)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Personal Care,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Beauty,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 and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Anti-Aging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$1,083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Healthy Eating,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Nutrition,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 and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Weight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$702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Wellness Tourism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$639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Fitness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and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Mind-Body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$595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Preventive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and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Personalized Medicine and Public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$575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6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Traditional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and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Complementary Medicine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$360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Wellness Real Estate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$134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Spa Economy</a:t>
                      </a:r>
                      <a:endParaRPr lang="en-US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$119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Thermal/Mineral Hot Springs</a:t>
                      </a:r>
                      <a:endParaRPr lang="en-US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$56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Workplace Wellness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</a:rPr>
                        <a:t>$48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$4.2 Trillion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Segmentation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4" y="1059180"/>
            <a:ext cx="8460293" cy="339447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Segmentation: </a:t>
            </a:r>
            <a:r>
              <a:rPr lang="en-US" sz="2000" dirty="0">
                <a:solidFill>
                  <a:srgbClr val="002060"/>
                </a:solidFill>
              </a:rPr>
              <a:t>The process of defining and subdividing a large homogenous market into clearly identifiable segments having similar needs, wants, or demand </a:t>
            </a:r>
            <a:r>
              <a:rPr lang="en-US" sz="2000" dirty="0" smtClean="0">
                <a:solidFill>
                  <a:srgbClr val="002060"/>
                </a:solidFill>
              </a:rPr>
              <a:t>characteristics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Segment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2060"/>
                </a:solidFill>
              </a:rPr>
              <a:t>A cluster of similar customers grouped together based on shared </a:t>
            </a:r>
            <a:r>
              <a:rPr lang="en-US" sz="2000" dirty="0" smtClean="0">
                <a:solidFill>
                  <a:srgbClr val="002060"/>
                </a:solidFill>
              </a:rPr>
              <a:t>characteristics</a:t>
            </a:r>
          </a:p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465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Types of Segmentation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919736"/>
              </p:ext>
            </p:extLst>
          </p:nvPr>
        </p:nvGraphicFramePr>
        <p:xfrm>
          <a:off x="-1" y="494789"/>
          <a:ext cx="9144002" cy="46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6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431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Demographic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Psychographic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Behavioral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Definition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Classification based on individual attributes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Classification based on attitudes, aspirations, values, etc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.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Classification based on actual behaviors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1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Examples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Geography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Gender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Race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Social class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Ethnicity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Education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Occupation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Income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Family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Religion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Generation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Psychographic lifestyle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Personality Traits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Values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Opinions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Interests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User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Usage </a:t>
                      </a: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Rate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Benefits Sought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Occasion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Purchase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Decision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Loyalty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Attitude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8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Decision Criteria</a:t>
                      </a:r>
                      <a:endParaRPr lang="en-US" sz="120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Target customers based on country of residence, age, gender, affluence, family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status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Target customers based on values or lifestyle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Target customers based on purchase behavior, usage behavior, or benefits sought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Difficulty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Simpler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More advanced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More advanced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1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Psychographic: Big 5 Personality Traits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56502"/>
              </p:ext>
            </p:extLst>
          </p:nvPr>
        </p:nvGraphicFramePr>
        <p:xfrm>
          <a:off x="195380" y="1058863"/>
          <a:ext cx="8747690" cy="373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6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        </a:t>
                      </a:r>
                      <a:r>
                        <a:rPr lang="en-US" sz="1400" dirty="0" smtClean="0"/>
                        <a:t>  High                                                                                                                                                   Low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8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Openness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Very creative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Open to trying new things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Enjoys new challenges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Likes abstract concepts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Not very imaginative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Dislikes change and new things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Resists new ideas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Dislikes abstract/theoretical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concepts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Conscientiousness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Spends time preparing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Finishes important tasks right away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Pays attention to detail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Likes having a set schedule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Procrastinates important tasks or does not complete them at all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Makes messes and doesn't take care of things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Fails to return things or put them back where they belong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Dislikes structures and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schedules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Extraversion</a:t>
                      </a:r>
                      <a:endParaRPr lang="en-US" sz="120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Likes being the center of attention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Enjoys meeting new people and starting new conversations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Has a wide social circle and finds it easy to make new friends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Feels energized when around other people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Says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things </a:t>
                      </a: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before thinking about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them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Dislikes being the center of attention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Dislikes making small talk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Prefers solitude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Finds it difficult to start conversations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Feels exhausted when having to socialize a lot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Carefully thinks things through before speaking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39218" y="1225647"/>
            <a:ext cx="54864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Psychographic: Big 5 Personality Traits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25320"/>
              </p:ext>
            </p:extLst>
          </p:nvPr>
        </p:nvGraphicFramePr>
        <p:xfrm>
          <a:off x="195380" y="1058863"/>
          <a:ext cx="8747690" cy="331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6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          </a:t>
                      </a:r>
                      <a:r>
                        <a:rPr lang="en-US" sz="1400" dirty="0" smtClean="0"/>
                        <a:t>High                                                                                                                                                   Low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Agreeableness</a:t>
                      </a: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Very interested in other people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Cares about others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Feels empathy and concern for others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Enjoys helping and contributing to the happiness of other people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Assists others who are in need of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help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Takes little interest in others and their problems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Doesn't care about how other people feel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Insults and belittles others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Manipulates others to get what they want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Neuroticism</a:t>
                      </a:r>
                      <a:endParaRPr lang="en-US" sz="120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Experiences a lot of stress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Worries about many different things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Gets upset easily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Has dramatic shifts in mood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Feels anxious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Struggles to bounce back after stressful </a:t>
                      </a:r>
                      <a:r>
                        <a:rPr lang="en-US" sz="1200" dirty="0" smtClean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events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200" dirty="0">
                        <a:solidFill>
                          <a:srgbClr val="0F7FC5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Emotionally stable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Deals well with stress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Rarely feels sad or depressed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Doesn't worry much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F7FC5"/>
                          </a:solidFill>
                          <a:effectLst/>
                          <a:latin typeface="+mj-lt"/>
                          <a:ea typeface="ＭＳ 明朝"/>
                        </a:rPr>
                        <a:t>Is very relaxed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14136" y="1232686"/>
            <a:ext cx="565521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2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Psychographic: Big 5 Personality Traits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556" y="838005"/>
            <a:ext cx="3712888" cy="3614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250" y="4603123"/>
            <a:ext cx="6400800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050" dirty="0" err="1">
                <a:latin typeface="Times New Roman" panose="02020603050405020304" pitchFamily="18" charset="0"/>
                <a:ea typeface="MS Mincho"/>
              </a:rPr>
              <a:t>Tunikova</a:t>
            </a:r>
            <a:r>
              <a:rPr lang="en-US" sz="1050" dirty="0">
                <a:latin typeface="Times New Roman" panose="02020603050405020304" pitchFamily="18" charset="0"/>
                <a:ea typeface="MS Mincho"/>
              </a:rPr>
              <a:t>, A. (2018) [Five Factor Model] Retrieved January 31, 2020 from https://commons.wikimedia.org/wiki/File:Wiki-grafik_peats-de_big_five_ENG.png</a:t>
            </a:r>
            <a:endParaRPr lang="en-US" sz="14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596545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1310</Words>
  <Application>Microsoft Office PowerPoint</Application>
  <PresentationFormat>On-screen Show (16:9)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MS Mincho</vt:lpstr>
      <vt:lpstr>MS Mincho</vt:lpstr>
      <vt:lpstr>Symbol</vt:lpstr>
      <vt:lpstr>Times New Roman</vt:lpstr>
      <vt:lpstr>Office Theme</vt:lpstr>
      <vt:lpstr>1_Office Theme</vt:lpstr>
      <vt:lpstr>Chapter 5 Scope and Segments in Wellness in Food Service, Hospitality and Tourism</vt:lpstr>
      <vt:lpstr>Learning Outcomes</vt:lpstr>
      <vt:lpstr>Case Study: Big Sky Yoga Retreats</vt:lpstr>
      <vt:lpstr>Scope &amp; Segments in Food Service, Hospitality &amp; Tourism</vt:lpstr>
      <vt:lpstr>Segmentation</vt:lpstr>
      <vt:lpstr>Types of Segmentation</vt:lpstr>
      <vt:lpstr>Psychographic: Big 5 Personality Traits</vt:lpstr>
      <vt:lpstr>Psychographic: Big 5 Personality Traits</vt:lpstr>
      <vt:lpstr>Psychographic: Big 5 Personality Traits</vt:lpstr>
      <vt:lpstr>Psychographic: The VALS Segmentation System</vt:lpstr>
      <vt:lpstr>Behavioral Segmentation in Wellness </vt:lpstr>
      <vt:lpstr>Segmentation using Activities, Interests, and Opinions</vt:lpstr>
      <vt:lpstr>Practical Use of Segmentation in Wellness</vt:lpstr>
      <vt:lpstr>How Are Wellness Travelers Different?</vt:lpstr>
      <vt:lpstr>Segmentation in Wellness Tourism Research</vt:lpstr>
      <vt:lpstr>Summary Statements</vt:lpstr>
      <vt:lpstr>Summary Statements</vt:lpstr>
      <vt:lpstr>Summary Statements</vt:lpstr>
      <vt:lpstr>Summary Statements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102</cp:revision>
  <cp:lastPrinted>2020-02-02T01:51:23Z</cp:lastPrinted>
  <dcterms:created xsi:type="dcterms:W3CDTF">2020-01-04T17:26:58Z</dcterms:created>
  <dcterms:modified xsi:type="dcterms:W3CDTF">2022-06-18T23:26:03Z</dcterms:modified>
</cp:coreProperties>
</file>